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4" r:id="rId8"/>
    <p:sldId id="265" r:id="rId9"/>
    <p:sldId id="262" r:id="rId10"/>
    <p:sldId id="267" r:id="rId11"/>
    <p:sldId id="266" r:id="rId12"/>
    <p:sldId id="268" r:id="rId13"/>
    <p:sldId id="269" r:id="rId14"/>
    <p:sldId id="270" r:id="rId15"/>
    <p:sldId id="272" r:id="rId16"/>
    <p:sldId id="271" r:id="rId17"/>
    <p:sldId id="278" r:id="rId18"/>
    <p:sldId id="273" r:id="rId19"/>
    <p:sldId id="274" r:id="rId20"/>
    <p:sldId id="292" r:id="rId21"/>
    <p:sldId id="294" r:id="rId22"/>
    <p:sldId id="291" r:id="rId23"/>
    <p:sldId id="275" r:id="rId24"/>
    <p:sldId id="276" r:id="rId25"/>
    <p:sldId id="296" r:id="rId26"/>
    <p:sldId id="277" r:id="rId27"/>
    <p:sldId id="279" r:id="rId28"/>
    <p:sldId id="280" r:id="rId29"/>
    <p:sldId id="281" r:id="rId30"/>
    <p:sldId id="293" r:id="rId31"/>
    <p:sldId id="282" r:id="rId32"/>
    <p:sldId id="283" r:id="rId33"/>
    <p:sldId id="285" r:id="rId34"/>
    <p:sldId id="284" r:id="rId35"/>
    <p:sldId id="286" r:id="rId36"/>
    <p:sldId id="287" r:id="rId37"/>
    <p:sldId id="288" r:id="rId38"/>
    <p:sldId id="289" r:id="rId39"/>
    <p:sldId id="29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5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0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7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1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0E06-8DEA-4462-BDB4-FC59ACBB91D9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D890-C0B5-44F7-8D16-4D751AB7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2165" y="154690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INTESTINAL YERSINIASIS and PSEUDOTUBERCULOSIS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0956" y="4214358"/>
            <a:ext cx="9144000" cy="1851705"/>
          </a:xfrm>
        </p:spPr>
        <p:txBody>
          <a:bodyPr/>
          <a:lstStyle/>
          <a:p>
            <a:r>
              <a:rPr lang="en-US" b="1" dirty="0" err="1"/>
              <a:t>Nosyreva</a:t>
            </a:r>
            <a:r>
              <a:rPr lang="en-US" b="1" dirty="0"/>
              <a:t> Svetlana, assistant professor</a:t>
            </a:r>
          </a:p>
          <a:p>
            <a:r>
              <a:rPr lang="en-US" b="1" dirty="0"/>
              <a:t>of epidemiology and infectious diseases department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29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pPr algn="r"/>
            <a:r>
              <a:rPr lang="en-US" sz="3600" b="1" dirty="0" smtClean="0"/>
              <a:t>Pathophysiology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384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Y</a:t>
            </a:r>
            <a:r>
              <a:rPr lang="en-US" b="1" dirty="0"/>
              <a:t>. pseudotuberculosis infections</a:t>
            </a:r>
            <a:r>
              <a:rPr lang="en-US" dirty="0"/>
              <a:t> in humans are primarily acquired through the </a:t>
            </a:r>
            <a:r>
              <a:rPr lang="en-US" b="1" dirty="0"/>
              <a:t>gastrointestinal tract </a:t>
            </a:r>
            <a:r>
              <a:rPr lang="en-US" dirty="0"/>
              <a:t>after consumption of contaminated food products.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mucous membrane of intestinal tract is the portal of entry.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primary inflammation focus occurs </a:t>
            </a:r>
            <a:r>
              <a:rPr lang="en-US" dirty="0" smtClean="0"/>
              <a:t>in</a:t>
            </a:r>
            <a:r>
              <a:rPr lang="ru-RU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/>
              <a:t>small bowel, </a:t>
            </a:r>
            <a:endParaRPr lang="ru-RU" dirty="0" smtClean="0"/>
          </a:p>
          <a:p>
            <a:r>
              <a:rPr lang="en-US" dirty="0" smtClean="0"/>
              <a:t>lymphatic </a:t>
            </a:r>
            <a:r>
              <a:rPr lang="en-US" dirty="0"/>
              <a:t>system of the intestine, </a:t>
            </a:r>
            <a:endParaRPr lang="ru-RU" dirty="0" smtClean="0"/>
          </a:p>
          <a:p>
            <a:r>
              <a:rPr lang="en-US" dirty="0" smtClean="0"/>
              <a:t>lymph </a:t>
            </a:r>
            <a:r>
              <a:rPr lang="en-US" dirty="0"/>
              <a:t>nodes.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Spreading </a:t>
            </a:r>
            <a:r>
              <a:rPr lang="en-US" dirty="0"/>
              <a:t>of the pathogen and absorption of the toxins occurs from the local inflammation focus.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/>
              <a:t>Pathogenesis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4062"/>
            <a:ext cx="10515600" cy="561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Pathogenesis </a:t>
            </a:r>
            <a:r>
              <a:rPr lang="en-US" b="1" dirty="0"/>
              <a:t>of both diseases has many similar features</a:t>
            </a:r>
            <a:r>
              <a:rPr lang="en-US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i="1" dirty="0" smtClean="0"/>
              <a:t>Y</a:t>
            </a:r>
            <a:r>
              <a:rPr lang="ru-RU" i="1" dirty="0" smtClean="0"/>
              <a:t>.</a:t>
            </a:r>
            <a:r>
              <a:rPr lang="en-US" i="1" dirty="0" smtClean="0"/>
              <a:t> </a:t>
            </a:r>
            <a:r>
              <a:rPr lang="en-US" i="1" dirty="0"/>
              <a:t>enterocolitica and Y. pseudotuberculosis</a:t>
            </a:r>
            <a:r>
              <a:rPr lang="en-US" dirty="0"/>
              <a:t> are able to enter different tissue cells and multiply there. </a:t>
            </a:r>
            <a:r>
              <a:rPr lang="en-US" dirty="0" smtClean="0"/>
              <a:t>The </a:t>
            </a:r>
            <a:r>
              <a:rPr lang="en-US" dirty="0"/>
              <a:t>latter feature </a:t>
            </a:r>
            <a:r>
              <a:rPr lang="en-US" dirty="0" smtClean="0"/>
              <a:t>is </a:t>
            </a:r>
            <a:r>
              <a:rPr lang="en-US" dirty="0"/>
              <a:t>especially characteristic for </a:t>
            </a:r>
            <a:r>
              <a:rPr lang="en-US" i="1" dirty="0"/>
              <a:t>Y. pseudotuberculosis. </a:t>
            </a: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40150" y="2468562"/>
            <a:ext cx="3975100" cy="9985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Y. enterocolitica</a:t>
            </a:r>
            <a:r>
              <a:rPr lang="en-US" sz="2800" b="1" dirty="0" smtClean="0">
                <a:solidFill>
                  <a:schemeClr val="tx1"/>
                </a:solidFill>
              </a:rPr>
              <a:t> and </a:t>
            </a:r>
            <a:r>
              <a:rPr lang="en-US" sz="2800" b="1" i="1" dirty="0" smtClean="0">
                <a:solidFill>
                  <a:schemeClr val="tx1"/>
                </a:solidFill>
              </a:rPr>
              <a:t>Y. pseudotuberculosis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3550" y="3588544"/>
            <a:ext cx="5092700" cy="9366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enter the human organism only through </a:t>
            </a:r>
            <a:r>
              <a:rPr lang="en-US" sz="2800" b="1" dirty="0" smtClean="0">
                <a:solidFill>
                  <a:schemeClr val="tx1"/>
                </a:solidFill>
              </a:rPr>
              <a:t>the mouth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94424" y="3588544"/>
            <a:ext cx="4740275" cy="9366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development of pharyngitis and </a:t>
            </a:r>
            <a:r>
              <a:rPr lang="en-US" sz="2800" dirty="0" err="1" smtClean="0">
                <a:solidFill>
                  <a:schemeClr val="tx1"/>
                </a:solidFill>
              </a:rPr>
              <a:t>gastroduodenitis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00" y="5003800"/>
            <a:ext cx="2336800" cy="1612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terminal ileum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88400" y="5003800"/>
            <a:ext cx="2298700" cy="1612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regional lymph nodes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7700" y="5003800"/>
            <a:ext cx="2540000" cy="1612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in the first part of the ascending colon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9900" y="4993878"/>
            <a:ext cx="2247900" cy="1612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caecum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27700" y="3911600"/>
            <a:ext cx="368300" cy="14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1638300" y="4525169"/>
            <a:ext cx="1371600" cy="377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009900" y="4525169"/>
            <a:ext cx="5554661" cy="23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09900" y="4535487"/>
            <a:ext cx="2765423" cy="378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09900" y="4570016"/>
            <a:ext cx="374650" cy="344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0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Pathogenesis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19450" y="343694"/>
            <a:ext cx="4933950" cy="906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Y. enterocolitica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i="1" dirty="0" smtClean="0">
                <a:solidFill>
                  <a:schemeClr val="tx1"/>
                </a:solidFill>
              </a:rPr>
              <a:t>Y. pseudotuberculosis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63675" y="1404337"/>
            <a:ext cx="8445500" cy="893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invade epithelial cells and lymphatic apparatus of the intestine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6925" y="2446361"/>
            <a:ext cx="7239000" cy="844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translocate to the regional mesenteric lymph nodes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0300" y="3567555"/>
            <a:ext cx="3975100" cy="8572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development of inflammatory changes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06500" y="3526642"/>
            <a:ext cx="3860800" cy="9056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death of the affected cells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9700" y="4651404"/>
            <a:ext cx="4216400" cy="9155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necrotic lesion in Peyer's patches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8900" y="5789640"/>
            <a:ext cx="5016500" cy="9842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microabscesses in enlarged lymph nodes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77150" y="4660539"/>
            <a:ext cx="4394200" cy="9064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mucosal ulceration process in the intestinal mucosa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870200" y="796926"/>
            <a:ext cx="266700" cy="60741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9909175" y="1851217"/>
            <a:ext cx="276225" cy="10174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663700" y="2868636"/>
            <a:ext cx="279400" cy="658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9499600" y="2868636"/>
            <a:ext cx="254000" cy="6580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213600" y="4432300"/>
            <a:ext cx="215900" cy="124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8051800" y="4432300"/>
            <a:ext cx="203200" cy="21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426200" y="4432300"/>
            <a:ext cx="203200" cy="219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7812"/>
            <a:ext cx="10515600" cy="777875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/>
              <a:t>Pathogenesis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56275"/>
            <a:ext cx="11049000" cy="110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After clinical recovery relapses may occur. Chronic infectious process may develop as well.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800" y="207175"/>
            <a:ext cx="4851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</a:rPr>
              <a:t>Y. enterocolitica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i="1" dirty="0" smtClean="0">
                <a:solidFill>
                  <a:schemeClr val="tx1"/>
                </a:solidFill>
              </a:rPr>
              <a:t>Y. pseudotuberculosis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70300" y="1257694"/>
            <a:ext cx="4191000" cy="879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enter the blood-stream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3300" y="2312585"/>
            <a:ext cx="6756400" cy="858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with development of </a:t>
            </a:r>
            <a:r>
              <a:rPr lang="en-US" sz="2800" dirty="0" err="1" smtClean="0">
                <a:solidFill>
                  <a:schemeClr val="tx1"/>
                </a:solidFill>
              </a:rPr>
              <a:t>bacteraemia</a:t>
            </a:r>
            <a:r>
              <a:rPr lang="en-US" sz="2800" dirty="0" smtClean="0"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</a:rPr>
              <a:t>hematogenous</a:t>
            </a:r>
            <a:r>
              <a:rPr lang="en-US" sz="2800" dirty="0" smtClean="0">
                <a:solidFill>
                  <a:schemeClr val="tx1"/>
                </a:solidFill>
              </a:rPr>
              <a:t> dissemination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" y="3408364"/>
            <a:ext cx="10934700" cy="8921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with affection of different organs and tissues (liver, kidneys, lungs, lymph nodes, joints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smtClean="0">
                <a:solidFill>
                  <a:schemeClr val="tx1"/>
                </a:solidFill>
              </a:rPr>
              <a:t>enter the reticuloendothelial cells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7600" y="4537481"/>
            <a:ext cx="6527800" cy="835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suppurative lesions may develop in different organs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592536" y="1121575"/>
            <a:ext cx="269421" cy="13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63961" y="2137170"/>
            <a:ext cx="269421" cy="13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31996" y="3179957"/>
            <a:ext cx="269421" cy="13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98671" y="4300540"/>
            <a:ext cx="269421" cy="1361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9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106366"/>
            <a:ext cx="10515600" cy="7651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Intestinal </a:t>
            </a:r>
            <a:r>
              <a:rPr lang="en-US" sz="3200" b="1" dirty="0" err="1" smtClean="0"/>
              <a:t>yersiniasis</a:t>
            </a:r>
            <a:r>
              <a:rPr lang="en-US" sz="3200" b="1" dirty="0" smtClean="0"/>
              <a:t> </a:t>
            </a:r>
            <a:r>
              <a:rPr lang="ru-RU" sz="3200" b="1" dirty="0" smtClean="0"/>
              <a:t>                            </a:t>
            </a:r>
            <a:r>
              <a:rPr lang="en-US" sz="3200" dirty="0" smtClean="0"/>
              <a:t>Clinical features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700" y="812800"/>
            <a:ext cx="112141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incubation period </a:t>
            </a:r>
            <a:r>
              <a:rPr lang="en-US" dirty="0" smtClean="0"/>
              <a:t>is 4-6 days, typically with a range of 1-14 days.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8700" y="1469232"/>
            <a:ext cx="4038600" cy="912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The major clinical syndromes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43300" y="4182664"/>
            <a:ext cx="3879850" cy="1121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Prodromal symptoms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29700" y="2501109"/>
            <a:ext cx="2857500" cy="14045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various </a:t>
            </a:r>
            <a:r>
              <a:rPr lang="en-US" sz="2800" dirty="0" err="1" smtClean="0">
                <a:solidFill>
                  <a:schemeClr val="tx1"/>
                </a:solidFill>
              </a:rPr>
              <a:t>immunoreactive</a:t>
            </a:r>
            <a:r>
              <a:rPr lang="en-US" sz="2800" dirty="0" smtClean="0">
                <a:solidFill>
                  <a:schemeClr val="tx1"/>
                </a:solidFill>
              </a:rPr>
              <a:t> conditions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26250" y="2528490"/>
            <a:ext cx="1933575" cy="13771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septicemia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92675" y="2532459"/>
            <a:ext cx="1695450" cy="13731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terminal ileitis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4925" y="2532460"/>
            <a:ext cx="1987550" cy="1373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mesenteric adenitis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9700" y="2532460"/>
            <a:ext cx="2197100" cy="137318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enterocolitis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59250" y="5572322"/>
            <a:ext cx="2857500" cy="1003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headache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86725" y="5571528"/>
            <a:ext cx="2857500" cy="1003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anorexia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800" y="5574506"/>
            <a:ext cx="2857500" cy="10033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malaise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4470400"/>
            <a:ext cx="10947400" cy="1706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Diarrhea may be bloody in severe cases.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Vomiting is present in approximately 15-40% of cases.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2400" y="98425"/>
            <a:ext cx="10579100" cy="95567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Intestinal </a:t>
            </a:r>
            <a:r>
              <a:rPr lang="en-US" sz="3200" b="1" dirty="0" err="1" smtClean="0"/>
              <a:t>yersiniasis</a:t>
            </a:r>
            <a:r>
              <a:rPr lang="en-US" sz="3200" b="1" dirty="0" smtClean="0"/>
              <a:t> </a:t>
            </a:r>
            <a:r>
              <a:rPr lang="ru-RU" sz="3200" b="1" dirty="0" smtClean="0"/>
              <a:t>                              </a:t>
            </a:r>
            <a:r>
              <a:rPr lang="en-US" sz="3200" dirty="0" smtClean="0"/>
              <a:t>Clinical features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8321" y="1054100"/>
            <a:ext cx="5935435" cy="1141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The usual presentation of </a:t>
            </a:r>
            <a:r>
              <a:rPr lang="en-US" sz="2800" i="1" dirty="0" smtClean="0">
                <a:solidFill>
                  <a:schemeClr val="tx1"/>
                </a:solidFill>
              </a:rPr>
              <a:t>Y. enterocolitica </a:t>
            </a:r>
            <a:r>
              <a:rPr lang="en-US" sz="2800" dirty="0" smtClean="0">
                <a:solidFill>
                  <a:schemeClr val="tx1"/>
                </a:solidFill>
              </a:rPr>
              <a:t>infection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400" y="2663428"/>
            <a:ext cx="29972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diarrhea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18000" y="2663428"/>
            <a:ext cx="29972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low-grade fever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66150" y="2663428"/>
            <a:ext cx="2997200" cy="99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abdominal pain lasting 1-3 weeks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706836" y="2195512"/>
            <a:ext cx="109764" cy="467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9103179" y="1690007"/>
            <a:ext cx="326571" cy="906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449286" y="1690007"/>
            <a:ext cx="302078" cy="9062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500" y="812800"/>
            <a:ext cx="10515600" cy="5727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existence of </a:t>
            </a:r>
            <a:r>
              <a:rPr lang="en-US" dirty="0" err="1" smtClean="0"/>
              <a:t>extraintestinal</a:t>
            </a:r>
            <a:r>
              <a:rPr lang="en-US" dirty="0" smtClean="0"/>
              <a:t> symptoms after a gastrointestinal illness may also indicate the possibility of </a:t>
            </a:r>
            <a:r>
              <a:rPr lang="en-US" dirty="0" err="1" smtClean="0"/>
              <a:t>yersiniosis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Erythema </a:t>
            </a:r>
            <a:r>
              <a:rPr lang="en-US" b="1" dirty="0" err="1" smtClean="0"/>
              <a:t>nodosum</a:t>
            </a:r>
            <a:r>
              <a:rPr lang="en-US" b="1" dirty="0" smtClean="0"/>
              <a:t> </a:t>
            </a:r>
            <a:r>
              <a:rPr lang="en-US" dirty="0" smtClean="0"/>
              <a:t>may appear 2-20 days after the onset of fever and abdominal pain and manifesting as painful, raised red or purple lesions, mainly on the patient’s legs and trunk.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Y. enterocolitica </a:t>
            </a:r>
            <a:r>
              <a:rPr lang="en-US" b="1" dirty="0" smtClean="0"/>
              <a:t>septicemia</a:t>
            </a:r>
            <a:r>
              <a:rPr lang="en-US" dirty="0" smtClean="0"/>
              <a:t> is reported most commonly in patients who have predisposing conditions, including alcoholism, diabetes mellitus, or an underlying immune defect.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800" y="-195261"/>
            <a:ext cx="10807700" cy="1325563"/>
          </a:xfrm>
        </p:spPr>
        <p:txBody>
          <a:bodyPr/>
          <a:lstStyle/>
          <a:p>
            <a:r>
              <a:rPr lang="en-US" sz="3200" b="1" dirty="0" smtClean="0"/>
              <a:t>Intestinal </a:t>
            </a:r>
            <a:r>
              <a:rPr lang="en-US" sz="3200" b="1" dirty="0" err="1" smtClean="0"/>
              <a:t>yersiniasis</a:t>
            </a:r>
            <a:r>
              <a:rPr lang="ru-RU" sz="3200" b="1" dirty="0" smtClean="0"/>
              <a:t>                         </a:t>
            </a:r>
            <a:r>
              <a:rPr lang="en-US" sz="3200" dirty="0" smtClean="0"/>
              <a:t>Clinical features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15400" y="1768476"/>
            <a:ext cx="2959100" cy="92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Erythema </a:t>
            </a:r>
            <a:r>
              <a:rPr lang="en-US" sz="2400" dirty="0" err="1" smtClean="0">
                <a:solidFill>
                  <a:schemeClr val="tx1"/>
                </a:solidFill>
              </a:rPr>
              <a:t>nodosum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1770063"/>
            <a:ext cx="2711450" cy="92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Reactive arthritis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3100" y="1770063"/>
            <a:ext cx="2540000" cy="92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Myocarditis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7100" y="1770063"/>
            <a:ext cx="2654300" cy="927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glomerulonephritis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438"/>
          </a:xfrm>
        </p:spPr>
        <p:txBody>
          <a:bodyPr>
            <a:noAutofit/>
          </a:bodyPr>
          <a:lstStyle/>
          <a:p>
            <a:r>
              <a:rPr lang="en-US" sz="3600" b="1" dirty="0"/>
              <a:t>Differential </a:t>
            </a:r>
            <a:r>
              <a:rPr lang="en-US" sz="3600" b="1" dirty="0" smtClean="0"/>
              <a:t>diagnosis</a:t>
            </a:r>
            <a:r>
              <a:rPr lang="en-US" sz="3600" b="1" dirty="0"/>
              <a:t> </a:t>
            </a:r>
            <a:r>
              <a:rPr lang="en-US" sz="3600" b="1" dirty="0" smtClean="0"/>
              <a:t>of Intestinal </a:t>
            </a:r>
            <a:r>
              <a:rPr lang="en-US" sz="3600" b="1" dirty="0" err="1"/>
              <a:t>yersiniasis</a:t>
            </a:r>
            <a:r>
              <a:rPr lang="en-US" sz="3600" b="1" dirty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</p:spPr>
        <p:txBody>
          <a:bodyPr/>
          <a:lstStyle/>
          <a:p>
            <a:r>
              <a:rPr lang="en-US" dirty="0" err="1" smtClean="0"/>
              <a:t>amebiasis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appendicitis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smtClean="0"/>
              <a:t>Campylobacter </a:t>
            </a:r>
            <a:r>
              <a:rPr lang="en-US" dirty="0"/>
              <a:t>infections, </a:t>
            </a:r>
            <a:endParaRPr lang="en-US" dirty="0" smtClean="0"/>
          </a:p>
          <a:p>
            <a:r>
              <a:rPr lang="en-US" i="1" dirty="0" smtClean="0"/>
              <a:t>Clostridium 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colitis, </a:t>
            </a:r>
            <a:endParaRPr lang="en-US" dirty="0" smtClean="0"/>
          </a:p>
          <a:p>
            <a:r>
              <a:rPr lang="en-US" dirty="0" err="1" smtClean="0"/>
              <a:t>Crohn</a:t>
            </a:r>
            <a:r>
              <a:rPr lang="en-US" dirty="0" smtClean="0"/>
              <a:t> </a:t>
            </a:r>
            <a:r>
              <a:rPr lang="en-US" dirty="0"/>
              <a:t>disease, </a:t>
            </a:r>
            <a:endParaRPr lang="en-US" dirty="0" smtClean="0"/>
          </a:p>
          <a:p>
            <a:r>
              <a:rPr lang="en-US" dirty="0" smtClean="0"/>
              <a:t>diverticulitis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inflammatory </a:t>
            </a:r>
            <a:r>
              <a:rPr lang="en-US" dirty="0"/>
              <a:t>bowel disease, </a:t>
            </a:r>
            <a:endParaRPr lang="en-US" dirty="0" smtClean="0"/>
          </a:p>
          <a:p>
            <a:r>
              <a:rPr lang="en-US" dirty="0" err="1" smtClean="0"/>
              <a:t>pseudotuberculosis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salmonellosis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1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411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Pseudotuberculosis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Clinical </a:t>
            </a:r>
            <a:r>
              <a:rPr lang="en-US" sz="3600" b="1" dirty="0"/>
              <a:t>features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1986"/>
            <a:ext cx="10515600" cy="5241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incubation period </a:t>
            </a:r>
            <a:r>
              <a:rPr lang="en-US" dirty="0"/>
              <a:t>of the disease fluctuates from 3 to 18 days.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Clinical</a:t>
            </a:r>
            <a:r>
              <a:rPr lang="ru-RU" dirty="0" smtClean="0"/>
              <a:t> </a:t>
            </a:r>
            <a:r>
              <a:rPr lang="ru-RU" dirty="0" err="1"/>
              <a:t>picture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disease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b="1" dirty="0" err="1"/>
              <a:t>polymorphic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en-US" dirty="0"/>
              <a:t>Usually the </a:t>
            </a:r>
            <a:r>
              <a:rPr lang="en-US" b="1" dirty="0"/>
              <a:t>body temperature </a:t>
            </a:r>
            <a:endParaRPr lang="ru-RU" b="1" dirty="0" smtClean="0"/>
          </a:p>
          <a:p>
            <a:r>
              <a:rPr lang="en-US" dirty="0" smtClean="0"/>
              <a:t>rises </a:t>
            </a:r>
            <a:r>
              <a:rPr lang="en-US" dirty="0"/>
              <a:t>from the first days of the </a:t>
            </a:r>
            <a:r>
              <a:rPr lang="en-US" dirty="0" smtClean="0"/>
              <a:t>disease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fluctuates </a:t>
            </a:r>
            <a:r>
              <a:rPr lang="en-US" dirty="0"/>
              <a:t>from </a:t>
            </a:r>
            <a:r>
              <a:rPr lang="en-US" dirty="0" err="1"/>
              <a:t>subfebrile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febrile (39°–40 °C), </a:t>
            </a:r>
            <a:endParaRPr lang="ru-RU" dirty="0" smtClean="0"/>
          </a:p>
          <a:p>
            <a:r>
              <a:rPr lang="en-US" dirty="0" smtClean="0"/>
              <a:t>which </a:t>
            </a:r>
            <a:r>
              <a:rPr lang="en-US" dirty="0"/>
              <a:t>has remittent or intermittent </a:t>
            </a:r>
            <a:r>
              <a:rPr lang="en-US" dirty="0" smtClean="0"/>
              <a:t>nature</a:t>
            </a:r>
            <a:r>
              <a:rPr lang="ru-RU" dirty="0" smtClean="0"/>
              <a:t>,</a:t>
            </a:r>
          </a:p>
          <a:p>
            <a:r>
              <a:rPr lang="en-US" dirty="0" smtClean="0"/>
              <a:t>may </a:t>
            </a:r>
            <a:r>
              <a:rPr lang="en-US" dirty="0"/>
              <a:t>be accompanied by febrile chill. </a:t>
            </a:r>
            <a:endParaRPr lang="ru-RU" dirty="0" smtClean="0"/>
          </a:p>
          <a:p>
            <a:r>
              <a:rPr lang="en-US" dirty="0" smtClean="0"/>
              <a:t>Duration </a:t>
            </a:r>
            <a:r>
              <a:rPr lang="en-US" dirty="0"/>
              <a:t>of fever </a:t>
            </a:r>
            <a:r>
              <a:rPr lang="en-US" dirty="0" smtClean="0"/>
              <a:t>be</a:t>
            </a:r>
            <a:r>
              <a:rPr lang="ru-RU" dirty="0" smtClean="0"/>
              <a:t> </a:t>
            </a:r>
            <a:r>
              <a:rPr lang="en-US" dirty="0" smtClean="0"/>
              <a:t>sometimes </a:t>
            </a:r>
            <a:r>
              <a:rPr lang="en-US" dirty="0"/>
              <a:t>longer.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There</a:t>
            </a:r>
            <a:r>
              <a:rPr lang="ru-RU" dirty="0" smtClean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b="1" dirty="0" err="1"/>
              <a:t>headache</a:t>
            </a:r>
            <a:r>
              <a:rPr lang="ru-RU" b="1" dirty="0"/>
              <a:t>, </a:t>
            </a:r>
            <a:r>
              <a:rPr lang="ru-RU" b="1" dirty="0" err="1"/>
              <a:t>weakness</a:t>
            </a:r>
            <a:r>
              <a:rPr lang="ru-RU" b="1" dirty="0"/>
              <a:t>, </a:t>
            </a:r>
            <a:r>
              <a:rPr lang="ru-RU" b="1" dirty="0" err="1"/>
              <a:t>anorexia</a:t>
            </a:r>
            <a:r>
              <a:rPr lang="ru-RU" b="1" dirty="0"/>
              <a:t>, </a:t>
            </a:r>
            <a:r>
              <a:rPr lang="ru-RU" b="1" dirty="0" err="1"/>
              <a:t>insomnia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502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Rash</a:t>
            </a:r>
            <a:r>
              <a:rPr lang="en-US" dirty="0"/>
              <a:t> occurs in most of the patients and may appear in various terms (from the 2nd to 8th day of illness).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Rash characterized by</a:t>
            </a:r>
            <a:r>
              <a:rPr lang="ru-RU" b="1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polymorphism of its elements and various </a:t>
            </a:r>
            <a:r>
              <a:rPr lang="en-US" dirty="0" smtClean="0"/>
              <a:t>localization</a:t>
            </a:r>
            <a:r>
              <a:rPr lang="ru-RU" dirty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on </a:t>
            </a:r>
            <a:r>
              <a:rPr lang="en-US" dirty="0"/>
              <a:t>reddened </a:t>
            </a:r>
            <a:r>
              <a:rPr lang="en-US" dirty="0" smtClean="0"/>
              <a:t>skin</a:t>
            </a:r>
            <a:r>
              <a:rPr lang="ru-RU" dirty="0" smtClean="0"/>
              <a:t>,</a:t>
            </a:r>
          </a:p>
          <a:p>
            <a:r>
              <a:rPr lang="en-US" dirty="0" smtClean="0"/>
              <a:t>may </a:t>
            </a:r>
            <a:r>
              <a:rPr lang="en-US" dirty="0"/>
              <a:t>be combined with macular, hemorrhagic, </a:t>
            </a:r>
            <a:r>
              <a:rPr lang="en-US" dirty="0" err="1"/>
              <a:t>papular</a:t>
            </a:r>
            <a:r>
              <a:rPr lang="en-US" dirty="0"/>
              <a:t> elements. </a:t>
            </a:r>
            <a:endParaRPr lang="ru-RU" dirty="0" smtClean="0"/>
          </a:p>
          <a:p>
            <a:r>
              <a:rPr lang="en-US" dirty="0"/>
              <a:t>b</a:t>
            </a:r>
            <a:r>
              <a:rPr lang="en-US" dirty="0" smtClean="0"/>
              <a:t>e localized on </a:t>
            </a:r>
            <a:r>
              <a:rPr lang="en-US" dirty="0"/>
              <a:t>the lateral parts of the trunk, the internal and the back parts of legs, on the skin of the lower abdomen, in skin </a:t>
            </a:r>
            <a:r>
              <a:rPr lang="en-US" dirty="0" smtClean="0"/>
              <a:t>folds.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96043" y="283483"/>
            <a:ext cx="10251621" cy="622754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Pseudotuberculosis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Clinical </a:t>
            </a:r>
            <a:r>
              <a:rPr lang="en-US" sz="3600" b="1" dirty="0"/>
              <a:t>features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38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definition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Intestinal </a:t>
            </a:r>
            <a:r>
              <a:rPr lang="en-US" sz="3200" b="1" dirty="0" err="1" smtClean="0"/>
              <a:t>yersiniasis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dirty="0" smtClean="0"/>
              <a:t>pseudotuberculosis</a:t>
            </a:r>
            <a:r>
              <a:rPr lang="en-US" sz="3200" dirty="0" smtClean="0"/>
              <a:t> are acute zoonotic infectious diseases caused by Yersinia enterocolitica and Yersinia pseudotuberculosis.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/>
              <a:t>The diseases may be characterized by general intoxication, exanthema, affection of gastrointestinal tract, joints, liver, lymphatic apparatus and other organs and tissues.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64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221" y="365126"/>
            <a:ext cx="10398578" cy="53294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7" y="1355271"/>
            <a:ext cx="6281057" cy="471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92" y="1764166"/>
            <a:ext cx="5129893" cy="344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7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50" y="2367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err="1"/>
              <a:t>Pseudotuberculosis</a:t>
            </a:r>
            <a:r>
              <a:rPr lang="en-US" sz="3600" dirty="0"/>
              <a:t> </a:t>
            </a:r>
            <a:r>
              <a:rPr lang="en-US" sz="3600" dirty="0" smtClean="0"/>
              <a:t>        </a:t>
            </a:r>
            <a:r>
              <a:rPr lang="en-US" sz="3600" dirty="0"/>
              <a:t>Clinical features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Besides, rash may appear on the external surfaces of arms and forearms, on the knee and </a:t>
            </a:r>
            <a:r>
              <a:rPr lang="en-US" dirty="0" err="1"/>
              <a:t>radiocarpal</a:t>
            </a:r>
            <a:r>
              <a:rPr lang="en-US" dirty="0"/>
              <a:t> joints. </a:t>
            </a:r>
          </a:p>
          <a:p>
            <a:r>
              <a:rPr lang="en-US" dirty="0"/>
              <a:t>Hyperemia and edema of skin on the face, hands and feet (symptoms of “hood”, “gloves” and “socks”) occur frequently. </a:t>
            </a:r>
          </a:p>
          <a:p>
            <a:r>
              <a:rPr lang="en-US" dirty="0"/>
              <a:t>Rash grows pale gradually during 1–5 days, more often on the 2nd–3rd day. Desquamation of skin on the hands and feet is observed in 30 % of the patients after disappearance of rash. </a:t>
            </a:r>
          </a:p>
          <a:p>
            <a:r>
              <a:rPr lang="en-US" dirty="0"/>
              <a:t>It usually occurs on the 5th–10th day after the onset of the disease.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5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356" y="365125"/>
            <a:ext cx="10292443" cy="549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53" y="1410720"/>
            <a:ext cx="6755987" cy="427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6" y="1008969"/>
            <a:ext cx="4275207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6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529" y="1240971"/>
            <a:ext cx="10515600" cy="5164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Changes in pharynx </a:t>
            </a:r>
            <a:r>
              <a:rPr lang="en-US" dirty="0"/>
              <a:t>are found in most of patients.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are characterized </a:t>
            </a:r>
            <a:r>
              <a:rPr lang="en-US" dirty="0" smtClean="0"/>
              <a:t>by</a:t>
            </a:r>
            <a:r>
              <a:rPr lang="ru-RU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hyperemia of palatal </a:t>
            </a:r>
            <a:r>
              <a:rPr lang="en-US" dirty="0" err="1"/>
              <a:t>archs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soft </a:t>
            </a:r>
            <a:r>
              <a:rPr lang="en-US" dirty="0"/>
              <a:t>palate, </a:t>
            </a:r>
            <a:endParaRPr lang="ru-RU" dirty="0" smtClean="0"/>
          </a:p>
          <a:p>
            <a:r>
              <a:rPr lang="en-US" dirty="0" smtClean="0"/>
              <a:t>uvula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back </a:t>
            </a:r>
            <a:r>
              <a:rPr lang="en-US" dirty="0"/>
              <a:t>walls of pharynx.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20536" y="365126"/>
            <a:ext cx="10333264" cy="565604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Pseudotuberculosis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Clinical </a:t>
            </a:r>
            <a:r>
              <a:rPr lang="en-US" sz="3600" b="1" dirty="0"/>
              <a:t>features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055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955222"/>
            <a:ext cx="10787743" cy="5568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Lesion </a:t>
            </a:r>
            <a:r>
              <a:rPr lang="en-US" b="1" dirty="0"/>
              <a:t>of gastro-intestinal tract </a:t>
            </a:r>
            <a:r>
              <a:rPr lang="en-US" dirty="0"/>
              <a:t>is observed in more than a half of patients in the form of </a:t>
            </a:r>
            <a:r>
              <a:rPr lang="ru-RU" dirty="0" smtClean="0"/>
              <a:t>:</a:t>
            </a:r>
          </a:p>
          <a:p>
            <a:r>
              <a:rPr lang="en-US" dirty="0" smtClean="0"/>
              <a:t>gastritis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gastroenteritis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enteritis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err="1" smtClean="0"/>
              <a:t>mesadenitis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ileitis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4206" y="365126"/>
            <a:ext cx="10349593" cy="467631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Pseudotuberculosis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Clinical </a:t>
            </a:r>
            <a:r>
              <a:rPr lang="en-US" sz="3600" b="1" dirty="0"/>
              <a:t>features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127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49" y="930729"/>
            <a:ext cx="10787743" cy="55680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Clinically </a:t>
            </a:r>
            <a:r>
              <a:rPr lang="en-US" b="1" dirty="0"/>
              <a:t>the lesion of gastrointestinal tract </a:t>
            </a:r>
            <a:r>
              <a:rPr lang="en-US" dirty="0"/>
              <a:t>is manifested </a:t>
            </a:r>
            <a:r>
              <a:rPr lang="en-US" dirty="0" smtClean="0"/>
              <a:t>by</a:t>
            </a:r>
            <a:r>
              <a:rPr lang="ru-RU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nausea, </a:t>
            </a:r>
            <a:endParaRPr lang="ru-RU" dirty="0" smtClean="0"/>
          </a:p>
          <a:p>
            <a:r>
              <a:rPr lang="en-US" dirty="0" smtClean="0"/>
              <a:t>vomiting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watery </a:t>
            </a:r>
            <a:r>
              <a:rPr lang="en-US" dirty="0"/>
              <a:t>stool, </a:t>
            </a:r>
            <a:endParaRPr lang="ru-RU" dirty="0" smtClean="0"/>
          </a:p>
          <a:p>
            <a:r>
              <a:rPr lang="en-US" dirty="0" smtClean="0"/>
              <a:t>pains </a:t>
            </a:r>
            <a:r>
              <a:rPr lang="en-US" dirty="0"/>
              <a:t>in epigastrium, </a:t>
            </a:r>
            <a:endParaRPr lang="ru-RU" dirty="0" smtClean="0"/>
          </a:p>
          <a:p>
            <a:r>
              <a:rPr lang="en-US" dirty="0" smtClean="0"/>
              <a:t>right </a:t>
            </a:r>
            <a:r>
              <a:rPr lang="en-US" dirty="0" err="1"/>
              <a:t>hypochondrium</a:t>
            </a:r>
            <a:r>
              <a:rPr lang="en-US" dirty="0"/>
              <a:t>, </a:t>
            </a:r>
            <a:r>
              <a:rPr lang="en-US" dirty="0" smtClean="0"/>
              <a:t>near </a:t>
            </a:r>
            <a:r>
              <a:rPr lang="en-US" dirty="0"/>
              <a:t>the umbilicus, </a:t>
            </a:r>
            <a:r>
              <a:rPr lang="en-US" dirty="0" smtClean="0"/>
              <a:t>in </a:t>
            </a:r>
            <a:r>
              <a:rPr lang="en-US" dirty="0"/>
              <a:t>the right iliac region.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Vomiting</a:t>
            </a:r>
            <a:r>
              <a:rPr lang="en-US" dirty="0" smtClean="0"/>
              <a:t> </a:t>
            </a:r>
            <a:r>
              <a:rPr lang="en-US" dirty="0"/>
              <a:t>is usually single, </a:t>
            </a:r>
            <a:r>
              <a:rPr lang="en-US" dirty="0" smtClean="0"/>
              <a:t>inconstant. </a:t>
            </a:r>
            <a:endParaRPr lang="ru-RU" dirty="0" smtClean="0"/>
          </a:p>
          <a:p>
            <a:pPr marL="0" indent="0">
              <a:buNone/>
            </a:pPr>
            <a:r>
              <a:rPr lang="en-US" b="1" dirty="0" smtClean="0"/>
              <a:t>Watery </a:t>
            </a:r>
            <a:r>
              <a:rPr lang="en-US" b="1" dirty="0"/>
              <a:t>stool </a:t>
            </a:r>
            <a:r>
              <a:rPr lang="en-US" dirty="0"/>
              <a:t>is 2–4 times a day, without pathological admixtures or with small admixture of mucus, its duration is from 1 to 3 days.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4206" y="365126"/>
            <a:ext cx="10349593" cy="467631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Pseudotuberculosis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Clinical </a:t>
            </a:r>
            <a:r>
              <a:rPr lang="en-US" sz="3600" b="1" dirty="0"/>
              <a:t>features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91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0536"/>
            <a:ext cx="105156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Affection of liver </a:t>
            </a:r>
            <a:r>
              <a:rPr lang="en-US" dirty="0"/>
              <a:t>is observed in half of the patients and it is manifested </a:t>
            </a:r>
            <a:r>
              <a:rPr lang="en-US" dirty="0" smtClean="0"/>
              <a:t>by</a:t>
            </a:r>
            <a:r>
              <a:rPr lang="ru-RU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enlargement, </a:t>
            </a:r>
            <a:endParaRPr lang="ru-RU" dirty="0" smtClean="0"/>
          </a:p>
          <a:p>
            <a:r>
              <a:rPr lang="en-US" dirty="0" err="1" smtClean="0"/>
              <a:t>ictericity</a:t>
            </a:r>
            <a:r>
              <a:rPr lang="en-US" dirty="0" smtClean="0"/>
              <a:t> </a:t>
            </a:r>
            <a:r>
              <a:rPr lang="en-US" dirty="0"/>
              <a:t>of skin and </a:t>
            </a:r>
            <a:r>
              <a:rPr lang="en-US" dirty="0" err="1"/>
              <a:t>sclerae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dirty="0" smtClean="0"/>
              <a:t>In </a:t>
            </a:r>
            <a:r>
              <a:rPr lang="en-US" dirty="0"/>
              <a:t>blood serum there is an increasing of level of direct bilirubin, increasing of activity of transaminases, decreasing of </a:t>
            </a:r>
            <a:r>
              <a:rPr lang="en-US" dirty="0" err="1"/>
              <a:t>prothrombin</a:t>
            </a:r>
            <a:r>
              <a:rPr lang="en-US" dirty="0"/>
              <a:t> index. 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Lesions </a:t>
            </a:r>
            <a:r>
              <a:rPr lang="en-US" b="1" dirty="0"/>
              <a:t>of joints </a:t>
            </a:r>
            <a:r>
              <a:rPr lang="en-US" dirty="0"/>
              <a:t>in </a:t>
            </a:r>
            <a:r>
              <a:rPr lang="en-US" dirty="0" err="1"/>
              <a:t>pseudotuberculosis</a:t>
            </a:r>
            <a:r>
              <a:rPr lang="en-US" dirty="0"/>
              <a:t> may develop in 50%–70% of patients.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mainly </a:t>
            </a:r>
            <a:r>
              <a:rPr lang="en-US" dirty="0" err="1"/>
              <a:t>arthralgias</a:t>
            </a:r>
            <a:r>
              <a:rPr lang="en-US" dirty="0"/>
              <a:t>, but sometimes there is clinics of polyarthritis; wrist, ankle and knee joints are most often involved in the process, shoulder and hip joints are more rarely involved.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b="1" dirty="0"/>
              <a:t>myocarditis</a:t>
            </a:r>
            <a:r>
              <a:rPr lang="en-US" dirty="0"/>
              <a:t> and </a:t>
            </a:r>
            <a:r>
              <a:rPr lang="en-US" b="1" dirty="0"/>
              <a:t>kidney lesions </a:t>
            </a:r>
            <a:r>
              <a:rPr lang="en-US" dirty="0"/>
              <a:t>is possible.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7056" y="365125"/>
            <a:ext cx="10406743" cy="541111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Pseudotuberculosis</a:t>
            </a:r>
            <a:r>
              <a:rPr lang="ru-RU" sz="3600" b="1" dirty="0" smtClean="0"/>
              <a:t>                 </a:t>
            </a:r>
            <a:r>
              <a:rPr lang="en-US" sz="3600" b="1" dirty="0" smtClean="0"/>
              <a:t>Clinical </a:t>
            </a:r>
            <a:r>
              <a:rPr lang="en-US" sz="3600" b="1" dirty="0"/>
              <a:t>features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6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8" y="1936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Differential </a:t>
            </a:r>
            <a:r>
              <a:rPr lang="en-US" sz="3600" b="1" dirty="0" smtClean="0"/>
              <a:t>diagnosis of </a:t>
            </a:r>
            <a:r>
              <a:rPr lang="en-US" sz="3600" b="1" dirty="0" err="1"/>
              <a:t>Pseudotuberculosis</a:t>
            </a:r>
            <a:r>
              <a:rPr lang="ru-RU" sz="3600" b="1" dirty="0"/>
              <a:t>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6093"/>
            <a:ext cx="10515600" cy="4780870"/>
          </a:xfrm>
        </p:spPr>
        <p:txBody>
          <a:bodyPr>
            <a:normAutofit/>
          </a:bodyPr>
          <a:lstStyle/>
          <a:p>
            <a:r>
              <a:rPr lang="en-US" dirty="0" smtClean="0"/>
              <a:t>appendicitis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i="1" dirty="0" smtClean="0"/>
              <a:t>Clostridium 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colitis, </a:t>
            </a:r>
            <a:endParaRPr lang="en-US" dirty="0" smtClean="0"/>
          </a:p>
          <a:p>
            <a:r>
              <a:rPr lang="en-US" dirty="0"/>
              <a:t>other bacterial </a:t>
            </a:r>
            <a:r>
              <a:rPr lang="en-US" dirty="0" smtClean="0"/>
              <a:t>gastroenteritis</a:t>
            </a:r>
            <a:r>
              <a:rPr lang="ru-RU" dirty="0" smtClean="0"/>
              <a:t>,</a:t>
            </a:r>
          </a:p>
          <a:p>
            <a:r>
              <a:rPr lang="en-US" dirty="0" err="1" smtClean="0"/>
              <a:t>Crohn</a:t>
            </a:r>
            <a:r>
              <a:rPr lang="en-US" dirty="0" smtClean="0"/>
              <a:t> </a:t>
            </a:r>
            <a:r>
              <a:rPr lang="en-US" dirty="0"/>
              <a:t>disease, 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leptospirosis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acute </a:t>
            </a:r>
            <a:r>
              <a:rPr lang="en-US" dirty="0"/>
              <a:t>pancreatitis, </a:t>
            </a:r>
            <a:endParaRPr lang="en-US" dirty="0" smtClean="0"/>
          </a:p>
          <a:p>
            <a:r>
              <a:rPr lang="en-US" dirty="0" smtClean="0"/>
              <a:t>sepsis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typhoid </a:t>
            </a:r>
            <a:r>
              <a:rPr lang="en-US" dirty="0"/>
              <a:t>fever, </a:t>
            </a:r>
            <a:endParaRPr lang="en-US" dirty="0" smtClean="0"/>
          </a:p>
          <a:p>
            <a:r>
              <a:rPr lang="en-US" dirty="0" smtClean="0"/>
              <a:t>ulcerative </a:t>
            </a:r>
            <a:r>
              <a:rPr lang="en-US" dirty="0"/>
              <a:t>colitis.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236" y="95704"/>
            <a:ext cx="10423072" cy="924832"/>
          </a:xfrm>
        </p:spPr>
        <p:txBody>
          <a:bodyPr/>
          <a:lstStyle/>
          <a:p>
            <a:r>
              <a:rPr lang="en-US" sz="3200" b="1" dirty="0"/>
              <a:t>Diagnosis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3386"/>
            <a:ext cx="10515600" cy="5213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clinical diagnosis </a:t>
            </a:r>
            <a:r>
              <a:rPr lang="en-US" dirty="0"/>
              <a:t>of intestinal </a:t>
            </a:r>
            <a:r>
              <a:rPr lang="en-US" dirty="0" err="1"/>
              <a:t>yersiniosis</a:t>
            </a:r>
            <a:r>
              <a:rPr lang="en-US" dirty="0"/>
              <a:t> and </a:t>
            </a:r>
            <a:r>
              <a:rPr lang="en-US" dirty="0" err="1" smtClean="0"/>
              <a:t>pseudotuberculosis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b="1" dirty="0"/>
              <a:t>often difficult </a:t>
            </a:r>
            <a:r>
              <a:rPr lang="en-US" dirty="0"/>
              <a:t>because the symptoms of the diseases may resemble different infectious </a:t>
            </a:r>
            <a:r>
              <a:rPr lang="en-US" dirty="0" smtClean="0"/>
              <a:t>diseases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22965" y="2310493"/>
            <a:ext cx="29826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laboratory diagnosis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22965" y="3437165"/>
            <a:ext cx="29826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bacteriologically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18757" y="4523014"/>
            <a:ext cx="5200649" cy="13879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recovery of  Y. </a:t>
            </a:r>
            <a:r>
              <a:rPr lang="en-US" sz="2400" b="1" dirty="0" err="1">
                <a:solidFill>
                  <a:schemeClr val="tx1"/>
                </a:solidFill>
              </a:rPr>
              <a:t>enterocolitica</a:t>
            </a:r>
            <a:r>
              <a:rPr lang="en-US" sz="2400" b="1" dirty="0">
                <a:solidFill>
                  <a:schemeClr val="tx1"/>
                </a:solidFill>
              </a:rPr>
              <a:t> or Y. </a:t>
            </a:r>
            <a:r>
              <a:rPr lang="en-US" sz="2400" b="1" dirty="0" err="1">
                <a:solidFill>
                  <a:schemeClr val="tx1"/>
                </a:solidFill>
              </a:rPr>
              <a:t>pseudotuberculosis</a:t>
            </a:r>
            <a:r>
              <a:rPr lang="en-US" sz="2400" b="1" dirty="0">
                <a:solidFill>
                  <a:schemeClr val="tx1"/>
                </a:solidFill>
              </a:rPr>
              <a:t> from the </a:t>
            </a:r>
            <a:r>
              <a:rPr lang="en-US" sz="2400" b="1" dirty="0" err="1">
                <a:solidFill>
                  <a:schemeClr val="tx1"/>
                </a:solidFill>
              </a:rPr>
              <a:t>faeces</a:t>
            </a:r>
            <a:r>
              <a:rPr lang="en-US" sz="2400" b="1" dirty="0">
                <a:solidFill>
                  <a:schemeClr val="tx1"/>
                </a:solidFill>
              </a:rPr>
              <a:t>, CSF, blood or affected tissues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543550" y="3224893"/>
            <a:ext cx="175531" cy="212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43550" y="4351565"/>
            <a:ext cx="175531" cy="171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49" y="5282292"/>
            <a:ext cx="10512879" cy="9681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picture of peripheral blood  </a:t>
            </a:r>
            <a:r>
              <a:rPr lang="en-US" dirty="0"/>
              <a:t>shows </a:t>
            </a:r>
            <a:r>
              <a:rPr lang="en-US" dirty="0" err="1"/>
              <a:t>leucocytosis</a:t>
            </a:r>
            <a:r>
              <a:rPr lang="en-US" dirty="0"/>
              <a:t> with </a:t>
            </a:r>
            <a:r>
              <a:rPr lang="en-US" dirty="0" err="1"/>
              <a:t>neutrophilic</a:t>
            </a:r>
            <a:r>
              <a:rPr lang="en-US" dirty="0"/>
              <a:t> shift to the left. ESR may be increased.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8265" y="177346"/>
            <a:ext cx="10496549" cy="671739"/>
          </a:xfrm>
        </p:spPr>
        <p:txBody>
          <a:bodyPr/>
          <a:lstStyle/>
          <a:p>
            <a:r>
              <a:rPr lang="en-US" sz="3200" b="1" dirty="0"/>
              <a:t>Diagnosis 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1255" y="832758"/>
            <a:ext cx="4572001" cy="6939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Antigens of corresponding bacteria in blood and other biological fluids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32830" y="1680483"/>
            <a:ext cx="2343153" cy="6939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ELISA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52354" y="832758"/>
            <a:ext cx="5646967" cy="693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Agglutinating antibodies in the blood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0154" y="2764970"/>
            <a:ext cx="4555674" cy="1159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appear at the end of the first week of the disease but sometimes in 2—3 weeks after the onset of the disease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1578" y="2756804"/>
            <a:ext cx="3967843" cy="11674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Paired serum specimens, taken at the end of the first week of the disease and 7—10 days after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31578" y="4098473"/>
            <a:ext cx="3967843" cy="911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Increase in level of serum antibody </a:t>
            </a:r>
            <a:r>
              <a:rPr lang="en-US" sz="2000" b="1" dirty="0" err="1">
                <a:solidFill>
                  <a:schemeClr val="tx1"/>
                </a:solidFill>
              </a:rPr>
              <a:t>titre</a:t>
            </a:r>
            <a:r>
              <a:rPr lang="en-US" sz="2000" b="1" dirty="0">
                <a:solidFill>
                  <a:schemeClr val="tx1"/>
                </a:solidFill>
              </a:rPr>
              <a:t> between two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26700" y="1747157"/>
            <a:ext cx="2498274" cy="693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RIHA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78286" y="1526722"/>
            <a:ext cx="179614" cy="1230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042071" y="1526722"/>
            <a:ext cx="138793" cy="1230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604406" y="1526722"/>
            <a:ext cx="65315" cy="15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943850" y="1526722"/>
            <a:ext cx="131987" cy="220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821636" y="3924298"/>
            <a:ext cx="130628" cy="17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0960" y="4098473"/>
            <a:ext cx="4043883" cy="911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 single tests of serum titers of antibodies 1:200 and higher are taken into account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7404843" y="4541385"/>
            <a:ext cx="326736" cy="1728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0"/>
            <a:ext cx="10782300" cy="1325563"/>
          </a:xfrm>
        </p:spPr>
        <p:txBody>
          <a:bodyPr/>
          <a:lstStyle/>
          <a:p>
            <a:pPr algn="r"/>
            <a:r>
              <a:rPr lang="en-US" sz="3600" dirty="0" smtClean="0"/>
              <a:t>Etiology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16000"/>
            <a:ext cx="10782300" cy="5664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smtClean="0"/>
              <a:t>Yersinia </a:t>
            </a:r>
            <a:r>
              <a:rPr lang="en-US" b="1" i="1" dirty="0"/>
              <a:t>enterocolitica </a:t>
            </a:r>
            <a:r>
              <a:rPr lang="en-US" dirty="0" smtClean="0"/>
              <a:t>is</a:t>
            </a:r>
            <a:r>
              <a:rPr lang="ru-RU" dirty="0" smtClean="0"/>
              <a:t>:</a:t>
            </a:r>
          </a:p>
          <a:p>
            <a:r>
              <a:rPr lang="en-US" dirty="0" smtClean="0"/>
              <a:t>pleomorphic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gram-negative bacillus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belongs </a:t>
            </a:r>
            <a:r>
              <a:rPr lang="en-US" dirty="0"/>
              <a:t>to the family </a:t>
            </a:r>
            <a:r>
              <a:rPr lang="en-US" i="1" dirty="0" err="1"/>
              <a:t>Enterobacteriaceae</a:t>
            </a:r>
            <a:r>
              <a:rPr lang="en-US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i="1" dirty="0"/>
              <a:t>Yersinia </a:t>
            </a:r>
            <a:r>
              <a:rPr lang="en-US" dirty="0"/>
              <a:t>can proliferate at refrigerated temperatures</a:t>
            </a:r>
            <a:r>
              <a:rPr lang="en-US" dirty="0" smtClean="0"/>
              <a:t>.</a:t>
            </a:r>
            <a:r>
              <a:rPr lang="en-US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en-US" i="1" dirty="0" smtClean="0"/>
              <a:t>Y</a:t>
            </a:r>
            <a:r>
              <a:rPr lang="en-US" i="1" dirty="0"/>
              <a:t>. enterocolitica </a:t>
            </a:r>
            <a:r>
              <a:rPr lang="en-US" i="1" dirty="0" smtClean="0"/>
              <a:t>is</a:t>
            </a:r>
            <a:r>
              <a:rPr lang="en-US" dirty="0" smtClean="0"/>
              <a:t> </a:t>
            </a:r>
            <a:r>
              <a:rPr lang="en-US" dirty="0"/>
              <a:t>killed by direct sunlight, desiccation and disinfectants.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</a:t>
            </a:r>
            <a:r>
              <a:rPr lang="en-US" dirty="0"/>
              <a:t>microorganisms die in boiling water in 10—30 seconds.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en-US" b="1" i="1" dirty="0" smtClean="0"/>
              <a:t>Y</a:t>
            </a:r>
            <a:r>
              <a:rPr lang="en-US" b="1" i="1" dirty="0"/>
              <a:t>. enterocolitica </a:t>
            </a:r>
            <a:r>
              <a:rPr lang="en-US" dirty="0"/>
              <a:t>is most frequently </a:t>
            </a:r>
            <a:r>
              <a:rPr lang="en-US" b="1" dirty="0"/>
              <a:t>associated </a:t>
            </a:r>
            <a:r>
              <a:rPr lang="en-US" b="1" dirty="0" smtClean="0"/>
              <a:t>with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smtClean="0"/>
              <a:t>enterocolitis</a:t>
            </a:r>
            <a:r>
              <a:rPr lang="en-US" dirty="0"/>
              <a:t>, </a:t>
            </a:r>
            <a:endParaRPr lang="ru-RU" dirty="0" smtClean="0"/>
          </a:p>
          <a:p>
            <a:r>
              <a:rPr lang="en-US" dirty="0" smtClean="0"/>
              <a:t>acute </a:t>
            </a:r>
            <a:r>
              <a:rPr lang="en-US" dirty="0"/>
              <a:t>diarrhea, </a:t>
            </a:r>
            <a:endParaRPr lang="ru-RU" dirty="0" smtClean="0"/>
          </a:p>
          <a:p>
            <a:r>
              <a:rPr lang="en-US" dirty="0" smtClean="0"/>
              <a:t>terminal </a:t>
            </a:r>
            <a:r>
              <a:rPr lang="en-US" dirty="0"/>
              <a:t>ileitis, </a:t>
            </a:r>
            <a:endParaRPr lang="ru-RU" dirty="0" smtClean="0"/>
          </a:p>
          <a:p>
            <a:r>
              <a:rPr lang="en-US" dirty="0" smtClean="0"/>
              <a:t>mesenteric lymphadenitis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US" dirty="0" err="1" smtClean="0"/>
              <a:t>pseudoappendicitis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0477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pc="-5" dirty="0">
                <a:ea typeface="Calibri"/>
                <a:cs typeface="Times New Roman"/>
              </a:rPr>
              <a:t>Laboratory confirmation of diagnosis can be: </a:t>
            </a:r>
            <a:endParaRPr lang="ru-RU" dirty="0">
              <a:ea typeface="Calibri"/>
              <a:cs typeface="Times New Roman"/>
            </a:endParaRPr>
          </a:p>
          <a:p>
            <a:pPr marR="104775" indent="7937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Times New Roman"/>
                <a:cs typeface="Times New Roman"/>
              </a:rPr>
              <a:t>	</a:t>
            </a:r>
            <a:r>
              <a:rPr lang="en-US" dirty="0">
                <a:ea typeface="Calibri"/>
                <a:cs typeface="Times New Roman"/>
              </a:rPr>
              <a:t>isolation of the cultures </a:t>
            </a:r>
            <a:r>
              <a:rPr lang="en-US" i="1" dirty="0">
                <a:ea typeface="Calibri"/>
                <a:cs typeface="Times New Roman"/>
              </a:rPr>
              <a:t>Y. pseudotuber­culosis, Y. </a:t>
            </a:r>
            <a:r>
              <a:rPr lang="en-US" i="1" dirty="0" err="1" smtClean="0">
                <a:ea typeface="Calibri"/>
                <a:cs typeface="Times New Roman"/>
              </a:rPr>
              <a:t>enterocolitica</a:t>
            </a:r>
            <a:endParaRPr lang="ru-RU" dirty="0">
              <a:ea typeface="Calibri"/>
              <a:cs typeface="Times New Roman"/>
            </a:endParaRPr>
          </a:p>
          <a:p>
            <a:pPr marR="104775" indent="7937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Times New Roman"/>
                <a:cs typeface="Times New Roman"/>
              </a:rPr>
              <a:t>	detection of the bacterial </a:t>
            </a:r>
            <a:r>
              <a:rPr lang="en-US" dirty="0" smtClean="0">
                <a:ea typeface="Times New Roman"/>
                <a:cs typeface="Times New Roman"/>
              </a:rPr>
              <a:t>DNA (PCR)</a:t>
            </a:r>
            <a:endParaRPr lang="ru-RU" dirty="0">
              <a:ea typeface="Calibri"/>
              <a:cs typeface="Times New Roman"/>
            </a:endParaRPr>
          </a:p>
          <a:p>
            <a:pPr marR="104775" indent="7937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Times New Roman"/>
                <a:cs typeface="Times New Roman"/>
              </a:rPr>
              <a:t>       </a:t>
            </a:r>
            <a:r>
              <a:rPr lang="en-US" dirty="0" smtClean="0">
                <a:ea typeface="Times New Roman"/>
                <a:cs typeface="Times New Roman"/>
              </a:rPr>
              <a:t>detection </a:t>
            </a:r>
            <a:r>
              <a:rPr lang="en-US" dirty="0">
                <a:ea typeface="Times New Roman"/>
                <a:cs typeface="Times New Roman"/>
              </a:rPr>
              <a:t>of </a:t>
            </a:r>
            <a:r>
              <a:rPr lang="en-US" dirty="0" smtClean="0">
                <a:ea typeface="Times New Roman"/>
                <a:cs typeface="Times New Roman"/>
              </a:rPr>
              <a:t>a</a:t>
            </a:r>
            <a:r>
              <a:rPr lang="en-US" dirty="0" smtClean="0"/>
              <a:t>ntigens or </a:t>
            </a:r>
            <a:r>
              <a:rPr lang="en-US" dirty="0" smtClean="0">
                <a:ea typeface="Times New Roman"/>
                <a:cs typeface="Times New Roman"/>
              </a:rPr>
              <a:t>antibodies </a:t>
            </a:r>
            <a:r>
              <a:rPr lang="en-US" dirty="0">
                <a:ea typeface="Times New Roman"/>
                <a:cs typeface="Times New Roman"/>
              </a:rPr>
              <a:t>to bacteria Ig A, M and </a:t>
            </a:r>
            <a:r>
              <a:rPr lang="en-US" dirty="0" smtClean="0">
                <a:ea typeface="Times New Roman"/>
                <a:cs typeface="Times New Roman"/>
              </a:rPr>
              <a:t>G (ELISA)</a:t>
            </a:r>
            <a:endParaRPr lang="ru-RU" dirty="0">
              <a:ea typeface="Calibri"/>
              <a:cs typeface="Times New Roman"/>
            </a:endParaRPr>
          </a:p>
          <a:p>
            <a:pPr marR="104775" indent="79375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Times New Roman"/>
                <a:cs typeface="Times New Roman"/>
              </a:rPr>
              <a:t>	</a:t>
            </a:r>
            <a:r>
              <a:rPr lang="en-US" dirty="0">
                <a:ea typeface="Calibri"/>
                <a:cs typeface="Times New Roman"/>
              </a:rPr>
              <a:t>increase in the antibody </a:t>
            </a:r>
            <a:r>
              <a:rPr lang="en-US" dirty="0" smtClean="0">
                <a:ea typeface="Calibri"/>
                <a:cs typeface="Times New Roman"/>
              </a:rPr>
              <a:t>titer (RIHA).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 sz="3200" b="1" dirty="0"/>
              <a:t>Diagnosis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5319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43" y="226332"/>
            <a:ext cx="10235292" cy="84318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Treatment</a:t>
            </a:r>
            <a:r>
              <a:rPr lang="en-US" sz="3200" b="1" dirty="0"/>
              <a:t> of Intestinal </a:t>
            </a:r>
            <a:r>
              <a:rPr lang="en-US" sz="3200" b="1" dirty="0" err="1"/>
              <a:t>yersiniasis</a:t>
            </a:r>
            <a:r>
              <a:rPr lang="en-US" sz="3200" b="1" dirty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1357"/>
            <a:ext cx="10515600" cy="51156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Enterocolitis</a:t>
            </a:r>
            <a:r>
              <a:rPr lang="en-US" dirty="0" smtClean="0"/>
              <a:t> </a:t>
            </a:r>
            <a:r>
              <a:rPr lang="en-US" dirty="0"/>
              <a:t>caused by </a:t>
            </a:r>
            <a:r>
              <a:rPr lang="en-US" i="1" dirty="0"/>
              <a:t>Y. </a:t>
            </a:r>
            <a:r>
              <a:rPr lang="en-US" i="1" dirty="0" err="1"/>
              <a:t>enterocolitica</a:t>
            </a:r>
            <a:r>
              <a:rPr lang="en-US" i="1" dirty="0"/>
              <a:t> </a:t>
            </a:r>
            <a:r>
              <a:rPr lang="en-US" dirty="0"/>
              <a:t>is usually self-limited.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antibiotic treatment in clinically stable cases may be </a:t>
            </a:r>
            <a:r>
              <a:rPr lang="en-US" dirty="0" smtClean="0"/>
              <a:t>indicated.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Diarrhea </a:t>
            </a:r>
            <a:r>
              <a:rPr lang="en-US" dirty="0"/>
              <a:t>should be managed with </a:t>
            </a:r>
            <a:r>
              <a:rPr lang="en-US" b="1" dirty="0"/>
              <a:t>fluid</a:t>
            </a:r>
            <a:r>
              <a:rPr lang="en-US" dirty="0"/>
              <a:t> and </a:t>
            </a:r>
            <a:r>
              <a:rPr lang="en-US" b="1" dirty="0"/>
              <a:t>electrolyte replacement</a:t>
            </a:r>
            <a:r>
              <a:rPr lang="en-US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Antimotility</a:t>
            </a:r>
            <a:r>
              <a:rPr lang="en-US" dirty="0" smtClean="0"/>
              <a:t> </a:t>
            </a:r>
            <a:r>
              <a:rPr lang="en-US" dirty="0"/>
              <a:t>medications, which could lead to bacteremia, should be avoided.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08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cases of </a:t>
            </a:r>
            <a:r>
              <a:rPr lang="en-US" b="1" dirty="0"/>
              <a:t>severe </a:t>
            </a:r>
            <a:r>
              <a:rPr lang="en-US" b="1" i="1" dirty="0"/>
              <a:t>Y. </a:t>
            </a:r>
            <a:r>
              <a:rPr lang="en-US" b="1" i="1" dirty="0" err="1"/>
              <a:t>enterocolitica</a:t>
            </a:r>
            <a:r>
              <a:rPr lang="en-US" b="1" i="1" dirty="0"/>
              <a:t> </a:t>
            </a:r>
            <a:r>
              <a:rPr lang="en-US" b="1" dirty="0" err="1"/>
              <a:t>enterocolitis</a:t>
            </a:r>
            <a:r>
              <a:rPr lang="en-US" dirty="0"/>
              <a:t>, antibiotics have shown some benefit in terms of shortening the duration of illness.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Patient </a:t>
            </a:r>
            <a:r>
              <a:rPr lang="en-US" b="1" dirty="0"/>
              <a:t>populations </a:t>
            </a:r>
            <a:r>
              <a:rPr lang="en-US" dirty="0"/>
              <a:t>who should be considered </a:t>
            </a:r>
            <a:r>
              <a:rPr lang="en-US" b="1" dirty="0"/>
              <a:t>for antibiotic therapy </a:t>
            </a:r>
            <a:r>
              <a:rPr lang="en-US" dirty="0"/>
              <a:t>of intestinal </a:t>
            </a:r>
            <a:r>
              <a:rPr lang="en-US" dirty="0" err="1"/>
              <a:t>yersiniosis</a:t>
            </a:r>
            <a:r>
              <a:rPr lang="en-US" dirty="0"/>
              <a:t> include the following: </a:t>
            </a:r>
            <a:endParaRPr lang="ru-RU" dirty="0"/>
          </a:p>
          <a:p>
            <a:r>
              <a:rPr lang="en-US" dirty="0" smtClean="0"/>
              <a:t>Severe </a:t>
            </a:r>
            <a:r>
              <a:rPr lang="en-US" dirty="0"/>
              <a:t>clinical presentation </a:t>
            </a:r>
            <a:endParaRPr lang="ru-RU" dirty="0"/>
          </a:p>
          <a:p>
            <a:r>
              <a:rPr lang="en-US" dirty="0" smtClean="0"/>
              <a:t>Elderly </a:t>
            </a:r>
            <a:r>
              <a:rPr lang="en-US" dirty="0"/>
              <a:t>patients </a:t>
            </a:r>
            <a:endParaRPr lang="ru-RU" dirty="0"/>
          </a:p>
          <a:p>
            <a:r>
              <a:rPr lang="en-US" dirty="0" smtClean="0"/>
              <a:t>Patients </a:t>
            </a:r>
            <a:r>
              <a:rPr lang="en-US" dirty="0"/>
              <a:t>with diabetes </a:t>
            </a:r>
            <a:endParaRPr lang="ru-RU" dirty="0"/>
          </a:p>
          <a:p>
            <a:r>
              <a:rPr lang="en-US" dirty="0" smtClean="0"/>
              <a:t>Patients </a:t>
            </a:r>
            <a:r>
              <a:rPr lang="en-US" dirty="0"/>
              <a:t>with cirrhosis </a:t>
            </a:r>
            <a:endParaRPr lang="ru-RU" dirty="0"/>
          </a:p>
          <a:p>
            <a:r>
              <a:rPr lang="en-US" dirty="0" err="1" smtClean="0"/>
              <a:t>Immunocompromised</a:t>
            </a:r>
            <a:r>
              <a:rPr lang="en-US" dirty="0" smtClean="0"/>
              <a:t> </a:t>
            </a:r>
            <a:r>
              <a:rPr lang="en-US" dirty="0"/>
              <a:t>patients </a:t>
            </a:r>
            <a:endParaRPr lang="ru-RU" dirty="0"/>
          </a:p>
          <a:p>
            <a:r>
              <a:rPr lang="en-US" dirty="0" smtClean="0"/>
              <a:t>Patients </a:t>
            </a:r>
            <a:r>
              <a:rPr lang="en-US" dirty="0"/>
              <a:t>with cancer who are receiving chemotherapy </a:t>
            </a:r>
            <a:endParaRPr lang="ru-RU" dirty="0"/>
          </a:p>
          <a:p>
            <a:r>
              <a:rPr lang="en-US" dirty="0" smtClean="0"/>
              <a:t>Healthcare </a:t>
            </a:r>
            <a:r>
              <a:rPr lang="en-US" dirty="0"/>
              <a:t>and childcare workers who are at an increased risk of person-to-person spread.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3773" y="242662"/>
            <a:ext cx="10423070" cy="6227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Treatment</a:t>
            </a:r>
            <a:r>
              <a:rPr lang="en-US" sz="3200" b="1" dirty="0"/>
              <a:t> of Intestinal </a:t>
            </a:r>
            <a:r>
              <a:rPr lang="en-US" sz="3200" b="1" dirty="0" err="1"/>
              <a:t>yersiniasis</a:t>
            </a:r>
            <a:r>
              <a:rPr lang="en-US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297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8507"/>
            <a:ext cx="10515600" cy="50584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the above-named cases following antibiotic regimens are possible: </a:t>
            </a:r>
            <a:endParaRPr lang="ru-RU" dirty="0"/>
          </a:p>
          <a:p>
            <a:r>
              <a:rPr lang="en-US" dirty="0"/>
              <a:t>ciprofloxacin 500 mg per </a:t>
            </a:r>
            <a:r>
              <a:rPr lang="en-US" dirty="0" err="1"/>
              <a:t>os</a:t>
            </a:r>
            <a:r>
              <a:rPr lang="en-US" dirty="0"/>
              <a:t> twice daily; </a:t>
            </a:r>
            <a:endParaRPr lang="ru-RU" dirty="0"/>
          </a:p>
          <a:p>
            <a:r>
              <a:rPr lang="en-US" dirty="0"/>
              <a:t>combination of doxycycline 100 mg intravenous twice daily and gentamicin 5 mg/kg intravenous every 24 hours.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Resistance of </a:t>
            </a:r>
            <a:r>
              <a:rPr lang="en-US" i="1" dirty="0"/>
              <a:t>Y. </a:t>
            </a:r>
            <a:r>
              <a:rPr lang="en-US" i="1" dirty="0" err="1"/>
              <a:t>enterocolitica</a:t>
            </a:r>
            <a:r>
              <a:rPr lang="en-US" i="1" dirty="0"/>
              <a:t> </a:t>
            </a:r>
            <a:r>
              <a:rPr lang="en-US" dirty="0"/>
              <a:t>to ampicillin is often seen today, so it is not the best antibiotic to prescribe in such cases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Pathogenetic</a:t>
            </a:r>
            <a:r>
              <a:rPr lang="en-US" b="1" dirty="0" smtClean="0"/>
              <a:t> </a:t>
            </a:r>
            <a:r>
              <a:rPr lang="en-US" b="1" dirty="0"/>
              <a:t>and symptomatic therapies </a:t>
            </a:r>
            <a:r>
              <a:rPr lang="en-US" dirty="0"/>
              <a:t>are necessary.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63386" y="365126"/>
            <a:ext cx="10390414" cy="63091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Treatment</a:t>
            </a:r>
            <a:r>
              <a:rPr lang="en-US" sz="3200" b="1" dirty="0"/>
              <a:t> of Intestinal </a:t>
            </a:r>
            <a:r>
              <a:rPr lang="en-US" sz="3200" b="1" dirty="0" err="1"/>
              <a:t>yersiniasis</a:t>
            </a:r>
            <a:r>
              <a:rPr lang="en-US" sz="3200" b="1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86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6" y="193676"/>
            <a:ext cx="10365920" cy="7860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Treatment</a:t>
            </a:r>
            <a:r>
              <a:rPr lang="en-US" sz="3200" b="1" dirty="0"/>
              <a:t> of </a:t>
            </a:r>
            <a:r>
              <a:rPr lang="en-US" sz="3200" b="1" dirty="0" err="1"/>
              <a:t>Pseudotuberculosis</a:t>
            </a:r>
            <a:r>
              <a:rPr lang="ru-RU" sz="3200" b="1" dirty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20536"/>
            <a:ext cx="10689771" cy="5453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Clinically </a:t>
            </a:r>
            <a:r>
              <a:rPr lang="en-US" dirty="0"/>
              <a:t>ill patients and septicemia patients may receive one of the possible regimens: </a:t>
            </a:r>
            <a:endParaRPr lang="ru-RU" dirty="0"/>
          </a:p>
          <a:p>
            <a:r>
              <a:rPr lang="en-US" dirty="0"/>
              <a:t>Ciprofloxacin 500 mg per </a:t>
            </a:r>
            <a:r>
              <a:rPr lang="en-US" dirty="0" err="1"/>
              <a:t>os</a:t>
            </a:r>
            <a:r>
              <a:rPr lang="en-US" dirty="0"/>
              <a:t> twice daily; </a:t>
            </a:r>
            <a:endParaRPr lang="ru-RU" dirty="0"/>
          </a:p>
          <a:p>
            <a:r>
              <a:rPr lang="en-US" dirty="0"/>
              <a:t>Doxycycline 100 mg intravenous twice daily; </a:t>
            </a:r>
            <a:endParaRPr lang="ru-RU" dirty="0"/>
          </a:p>
          <a:p>
            <a:r>
              <a:rPr lang="en-US" dirty="0"/>
              <a:t>Gentamicin 5 mg/kg intravenous every 24 hours.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Duration of antibiotic therapy course is no less than 7 days, and in complicated and severe cases duration of the course is continued up to 10–14 days.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</a:t>
            </a:r>
            <a:r>
              <a:rPr lang="en-US" dirty="0"/>
              <a:t>of the resistance of </a:t>
            </a:r>
            <a:r>
              <a:rPr lang="en-US" i="1" dirty="0"/>
              <a:t>Y. </a:t>
            </a:r>
            <a:r>
              <a:rPr lang="en-US" i="1" dirty="0" err="1"/>
              <a:t>pseudotuberculosis</a:t>
            </a:r>
            <a:r>
              <a:rPr lang="en-US" i="1" dirty="0"/>
              <a:t> </a:t>
            </a:r>
            <a:r>
              <a:rPr lang="en-US" dirty="0"/>
              <a:t>to ampicillin and its greater prevalence, this agent would not be a good choice for empiric therapy in a clinical situation where this organism could be present.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9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4446"/>
          </a:xfrm>
        </p:spPr>
        <p:txBody>
          <a:bodyPr>
            <a:normAutofit/>
          </a:bodyPr>
          <a:lstStyle/>
          <a:p>
            <a:r>
              <a:rPr lang="en-US" sz="3200" b="1" dirty="0"/>
              <a:t>Prevention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2179"/>
            <a:ext cx="10515600" cy="507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no specific prevention.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Proper </a:t>
            </a:r>
            <a:r>
              <a:rPr lang="en-US" dirty="0"/>
              <a:t>sanitary surveillance for food processing, food handlers and food service must be performed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In </a:t>
            </a:r>
            <a:r>
              <a:rPr lang="en-US" b="1" dirty="0"/>
              <a:t>particular prevention </a:t>
            </a:r>
            <a:r>
              <a:rPr lang="en-US" dirty="0"/>
              <a:t>of intestinal </a:t>
            </a:r>
            <a:r>
              <a:rPr lang="en-US" dirty="0" err="1"/>
              <a:t>yersiniosis</a:t>
            </a:r>
            <a:r>
              <a:rPr lang="en-US" dirty="0"/>
              <a:t> and </a:t>
            </a:r>
            <a:r>
              <a:rPr lang="en-US" dirty="0" err="1"/>
              <a:t>pseudotuberculosis</a:t>
            </a:r>
            <a:r>
              <a:rPr lang="en-US" dirty="0"/>
              <a:t> includes the following measures:</a:t>
            </a:r>
            <a:endParaRPr lang="ru-RU" dirty="0"/>
          </a:p>
          <a:p>
            <a:r>
              <a:rPr lang="en-US" dirty="0" smtClean="0"/>
              <a:t>preventing </a:t>
            </a:r>
            <a:r>
              <a:rPr lang="en-US" dirty="0"/>
              <a:t>food-stuffs from </a:t>
            </a:r>
            <a:r>
              <a:rPr lang="en-US" dirty="0" err="1"/>
              <a:t>faecal</a:t>
            </a:r>
            <a:r>
              <a:rPr lang="en-US" dirty="0"/>
              <a:t> and urine contamination by </a:t>
            </a:r>
            <a:r>
              <a:rPr lang="en-US" dirty="0" smtClean="0"/>
              <a:t>rodents and </a:t>
            </a:r>
            <a:r>
              <a:rPr lang="en-US" dirty="0"/>
              <a:t>other animals;</a:t>
            </a:r>
            <a:endParaRPr lang="ru-RU" dirty="0"/>
          </a:p>
          <a:p>
            <a:r>
              <a:rPr lang="en-US" dirty="0" smtClean="0"/>
              <a:t>pest </a:t>
            </a:r>
            <a:r>
              <a:rPr lang="en-US" dirty="0"/>
              <a:t>control and extermination of rodents;</a:t>
            </a:r>
            <a:endParaRPr lang="ru-RU" dirty="0"/>
          </a:p>
          <a:p>
            <a:r>
              <a:rPr lang="en-US" dirty="0" smtClean="0"/>
              <a:t>not </a:t>
            </a:r>
            <a:r>
              <a:rPr lang="en-US" dirty="0"/>
              <a:t>using food containing uncooked meat;</a:t>
            </a:r>
            <a:endParaRPr lang="ru-RU" dirty="0"/>
          </a:p>
          <a:p>
            <a:r>
              <a:rPr lang="en-US" dirty="0" smtClean="0"/>
              <a:t>washing </a:t>
            </a:r>
            <a:r>
              <a:rPr lang="en-US" dirty="0"/>
              <a:t>vegetables and fruits before eating.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28" y="365126"/>
            <a:ext cx="10423071" cy="965654"/>
          </a:xfrm>
        </p:spPr>
        <p:txBody>
          <a:bodyPr>
            <a:noAutofit/>
          </a:bodyPr>
          <a:lstStyle/>
          <a:p>
            <a:r>
              <a:rPr lang="en-US" sz="3200" dirty="0"/>
              <a:t>Anti-epidemic measures in an epidemic focus of the diseases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307343"/>
              </p:ext>
            </p:extLst>
          </p:nvPr>
        </p:nvGraphicFramePr>
        <p:xfrm>
          <a:off x="742950" y="1185313"/>
          <a:ext cx="10433957" cy="4709302"/>
        </p:xfrm>
        <a:graphic>
          <a:graphicData uri="http://schemas.openxmlformats.org/drawingml/2006/table">
            <a:tbl>
              <a:tblPr/>
              <a:tblGrid>
                <a:gridCol w="2142907"/>
                <a:gridCol w="8291050"/>
              </a:tblGrid>
              <a:tr h="516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Measure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cs typeface="Times New Roman"/>
                        </a:rPr>
                        <a:t>Content</a:t>
                      </a:r>
                      <a:endParaRPr lang="ru-RU" sz="240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9721" marR="9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450">
                <a:tc gridSpan="2">
                  <a:txBody>
                    <a:bodyPr/>
                    <a:lstStyle/>
                    <a:p>
                      <a:pPr marR="104775" indent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Measures directed to the source of infection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Sanitary and veterinary measures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Inspection of farms, dairies. Revealing in­fected animals, its isolation and treatment. Estimation  of the  number  of rodents, search for the fresh damages on vegetables produced by rodents, excrements or dwell­ing burrows of rodents in buildings (refrigerating chambers, the food warehouses of dry and bakery products, vegetable stores).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5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Diratization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Rodent control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28" y="201840"/>
            <a:ext cx="10423071" cy="965654"/>
          </a:xfrm>
        </p:spPr>
        <p:txBody>
          <a:bodyPr>
            <a:noAutofit/>
          </a:bodyPr>
          <a:lstStyle/>
          <a:p>
            <a:r>
              <a:rPr lang="en-US" sz="3200" dirty="0"/>
              <a:t>Anti-epidemic measures in an epidemic focus of the diseases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418305"/>
              </p:ext>
            </p:extLst>
          </p:nvPr>
        </p:nvGraphicFramePr>
        <p:xfrm>
          <a:off x="481693" y="955221"/>
          <a:ext cx="10433957" cy="5724175"/>
        </p:xfrm>
        <a:graphic>
          <a:graphicData uri="http://schemas.openxmlformats.org/drawingml/2006/table">
            <a:tbl>
              <a:tblPr/>
              <a:tblGrid>
                <a:gridCol w="2104467"/>
                <a:gridCol w="8329490"/>
              </a:tblGrid>
              <a:tr h="423748">
                <a:tc gridSpan="2">
                  <a:txBody>
                    <a:bodyPr/>
                    <a:lstStyle/>
                    <a:p>
                      <a:pPr marR="104775" indent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Measures </a:t>
                      </a:r>
                      <a:r>
                        <a:rPr lang="en-US" sz="2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directec</a:t>
                      </a:r>
                      <a:r>
                        <a:rPr lang="en-US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to the infected persons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1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Registration and notification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Routine procedure.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5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Isolation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Hospitalization is performed according to clinical indications.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2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Diagnostics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Laboratory confirmation of diagnosis can be: 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	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isolation of the cultures </a:t>
                      </a:r>
                      <a:r>
                        <a:rPr lang="en-US" sz="2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Y. </a:t>
                      </a:r>
                      <a:r>
                        <a:rPr lang="en-US" sz="24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pseudotuber­culosis</a:t>
                      </a:r>
                      <a:r>
                        <a:rPr lang="en-US" sz="24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Y. 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enterocolitica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	detection of the bacterial DNA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	detection of antibodies to bacteria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Ig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A, M and G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•	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increase in the antibody titer.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1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Treatment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Patients are treated according to the exami­nation and treatment standards for infec­tious and parasitic diseases till the moment of the clinical recovery.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28" y="365126"/>
            <a:ext cx="10423071" cy="965654"/>
          </a:xfrm>
        </p:spPr>
        <p:txBody>
          <a:bodyPr>
            <a:noAutofit/>
          </a:bodyPr>
          <a:lstStyle/>
          <a:p>
            <a:r>
              <a:rPr lang="en-US" sz="3200" dirty="0"/>
              <a:t>Anti-epidemic measures in an epidemic focus of the diseases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955265"/>
              </p:ext>
            </p:extLst>
          </p:nvPr>
        </p:nvGraphicFramePr>
        <p:xfrm>
          <a:off x="947056" y="1167494"/>
          <a:ext cx="10246180" cy="5233306"/>
        </p:xfrm>
        <a:graphic>
          <a:graphicData uri="http://schemas.openxmlformats.org/drawingml/2006/table">
            <a:tbl>
              <a:tblPr/>
              <a:tblGrid>
                <a:gridCol w="2104339"/>
                <a:gridCol w="8141841"/>
              </a:tblGrid>
              <a:tr h="216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Discharging from hospital. Admission to educational set­tings or work.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-after a complete clinical recovery, usually without a control laboratory examination. Admission is possible after clinical recovery.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6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Dispanserization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spc="-5">
                          <a:effectLst/>
                          <a:latin typeface="+mn-lt"/>
                          <a:ea typeface="Calibri"/>
                          <a:cs typeface="Times New Roman"/>
                        </a:rPr>
                        <a:t>Duration 1 month in non-complicated forms; at least 3 months in prolonged forms of the disease.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562">
                <a:tc gridSpan="2">
                  <a:txBody>
                    <a:bodyPr/>
                    <a:lstStyle/>
                    <a:p>
                      <a:pPr marR="104775" indent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Measures interrupting the mechanisms of transmission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Current disinfec­tion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Objects: the dishes, kitchen utensils, dif­ferent surfaces in rooms, warehouses, food processing enterprises etc.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6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Final disinfec­tion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regulated.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728" y="365126"/>
            <a:ext cx="10423071" cy="965654"/>
          </a:xfrm>
        </p:spPr>
        <p:txBody>
          <a:bodyPr>
            <a:noAutofit/>
          </a:bodyPr>
          <a:lstStyle/>
          <a:p>
            <a:r>
              <a:rPr lang="en-US" sz="3200" dirty="0"/>
              <a:t>Anti-epidemic measures in an epidemic focus of the diseases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312976"/>
              </p:ext>
            </p:extLst>
          </p:nvPr>
        </p:nvGraphicFramePr>
        <p:xfrm>
          <a:off x="742950" y="1167493"/>
          <a:ext cx="10393136" cy="5068852"/>
        </p:xfrm>
        <a:graphic>
          <a:graphicData uri="http://schemas.openxmlformats.org/drawingml/2006/table">
            <a:tbl>
              <a:tblPr/>
              <a:tblGrid>
                <a:gridCol w="2134523"/>
                <a:gridCol w="8258613"/>
              </a:tblGrid>
              <a:tr h="441988">
                <a:tc gridSpan="2">
                  <a:txBody>
                    <a:bodyPr/>
                    <a:lstStyle/>
                    <a:p>
                      <a:pPr marR="104775" indent="793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Measures directed to persons contacted a source of infection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6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Revealing and laboratory inves­tigation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 reveal persons who have been exposed to the same conditions of risk to be infect­ed.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Clinical check­up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It includes an evaluation of the health state and taking temperature as well.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Medical observa­tion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It lasts 18 days.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Post-exposure prophylaxis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regulated.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Hygienic educa­tion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4775" indent="793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Physicians are still discussing on the clini­cal signs and prevention of infection.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721" marR="97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dirty="0" smtClean="0"/>
              <a:t>Etiology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Yersinia </a:t>
            </a:r>
            <a:r>
              <a:rPr lang="en-US" b="1" dirty="0"/>
              <a:t>pseudotuberculosis</a:t>
            </a:r>
            <a:r>
              <a:rPr lang="en-US" dirty="0"/>
              <a:t>, a gram-negative bacterial pathogen.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primarily causes </a:t>
            </a:r>
            <a:r>
              <a:rPr lang="en-US" b="1" dirty="0"/>
              <a:t>zoonotic infection </a:t>
            </a:r>
            <a:r>
              <a:rPr lang="en-US" dirty="0"/>
              <a:t>in various hosts, including domestic animals and birds, but has been associated with food-borne infection in humans.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7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pPr algn="r"/>
            <a:r>
              <a:rPr lang="en-US" sz="3600" b="1" dirty="0" smtClean="0"/>
              <a:t>Epidemiology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702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Mechanism of transmission </a:t>
            </a:r>
            <a:r>
              <a:rPr lang="en-US" dirty="0"/>
              <a:t>is </a:t>
            </a:r>
            <a:r>
              <a:rPr lang="en-US" dirty="0" smtClean="0"/>
              <a:t>f</a:t>
            </a:r>
            <a:r>
              <a:rPr lang="ru-RU" dirty="0"/>
              <a:t>а</a:t>
            </a:r>
            <a:r>
              <a:rPr lang="en-US" dirty="0" err="1" smtClean="0"/>
              <a:t>ecal</a:t>
            </a:r>
            <a:r>
              <a:rPr lang="en-US" dirty="0" smtClean="0"/>
              <a:t>-oral</a:t>
            </a:r>
            <a:r>
              <a:rPr lang="en-US" dirty="0"/>
              <a:t>.</a:t>
            </a:r>
            <a:endParaRPr lang="ru-RU" b="1" i="1" dirty="0" smtClean="0"/>
          </a:p>
          <a:p>
            <a:pPr marL="0" indent="0">
              <a:buNone/>
            </a:pPr>
            <a:r>
              <a:rPr lang="en-US" b="1" i="1" dirty="0" smtClean="0"/>
              <a:t>Y</a:t>
            </a:r>
            <a:r>
              <a:rPr lang="en-US" b="1" i="1" dirty="0"/>
              <a:t>. enterocolitica </a:t>
            </a:r>
            <a:r>
              <a:rPr lang="en-US" dirty="0" smtClean="0"/>
              <a:t>is </a:t>
            </a:r>
            <a:r>
              <a:rPr lang="en-US" dirty="0"/>
              <a:t>distributed widely throughout the </a:t>
            </a:r>
            <a:r>
              <a:rPr lang="en-US" dirty="0" smtClean="0"/>
              <a:t>world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</a:t>
            </a:r>
            <a:r>
              <a:rPr lang="en-US" dirty="0" smtClean="0"/>
              <a:t>an </a:t>
            </a:r>
            <a:r>
              <a:rPr lang="en-US" dirty="0"/>
              <a:t>be isolated </a:t>
            </a:r>
            <a:r>
              <a:rPr lang="en-US" dirty="0" smtClean="0"/>
              <a:t>from</a:t>
            </a:r>
            <a:r>
              <a:rPr lang="ru-RU" dirty="0" smtClean="0"/>
              <a:t>:</a:t>
            </a:r>
          </a:p>
          <a:p>
            <a:r>
              <a:rPr lang="en-US" dirty="0" smtClean="0"/>
              <a:t> fresh </a:t>
            </a:r>
            <a:r>
              <a:rPr lang="en-US" dirty="0"/>
              <a:t>water, </a:t>
            </a:r>
            <a:endParaRPr lang="ru-RU" dirty="0" smtClean="0"/>
          </a:p>
          <a:p>
            <a:r>
              <a:rPr lang="en-US" dirty="0" smtClean="0"/>
              <a:t>contaminated </a:t>
            </a:r>
            <a:r>
              <a:rPr lang="en-US" dirty="0"/>
              <a:t>foods, </a:t>
            </a:r>
            <a:endParaRPr lang="ru-RU" dirty="0" smtClean="0"/>
          </a:p>
          <a:p>
            <a:r>
              <a:rPr lang="en-US" dirty="0" smtClean="0"/>
              <a:t>a </a:t>
            </a:r>
            <a:r>
              <a:rPr lang="en-US" dirty="0"/>
              <a:t>wide range of wild and domestic animals.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Outbreaks</a:t>
            </a:r>
            <a:r>
              <a:rPr lang="en-US" dirty="0" smtClean="0"/>
              <a:t> </a:t>
            </a:r>
            <a:r>
              <a:rPr lang="en-US" dirty="0"/>
              <a:t>have been associated with </a:t>
            </a:r>
            <a:r>
              <a:rPr lang="en-US" b="1" dirty="0"/>
              <a:t>raw </a:t>
            </a:r>
            <a:r>
              <a:rPr lang="en-US" b="1" dirty="0" smtClean="0"/>
              <a:t>vegetables</a:t>
            </a:r>
            <a:r>
              <a:rPr lang="ru-RU" b="1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р</a:t>
            </a:r>
            <a:r>
              <a:rPr lang="en-US" dirty="0" err="1" smtClean="0"/>
              <a:t>asteurized</a:t>
            </a:r>
            <a:r>
              <a:rPr lang="en-US" dirty="0" smtClean="0"/>
              <a:t> milk and dairy products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7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/>
              <a:t>Epidemiology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5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</a:t>
            </a:r>
            <a:r>
              <a:rPr lang="en-US" dirty="0" smtClean="0"/>
              <a:t>he surface of vegetables can become contaminated with pathogenic microorganisms through contact with </a:t>
            </a:r>
            <a:r>
              <a:rPr lang="en-US" b="1" dirty="0" smtClean="0"/>
              <a:t>soil, irrigation water and animals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Animal reservoirs </a:t>
            </a:r>
            <a:r>
              <a:rPr lang="en-US" dirty="0" smtClean="0"/>
              <a:t>of </a:t>
            </a:r>
            <a:r>
              <a:rPr lang="en-US" i="1" dirty="0" smtClean="0"/>
              <a:t>Y. enterocolitica </a:t>
            </a:r>
            <a:r>
              <a:rPr lang="en-US" dirty="0" smtClean="0"/>
              <a:t>include swine (principle reservoir), dogs, cats, cows, sheep, goats, rodents, foxes and birds. </a:t>
            </a:r>
            <a:endParaRPr lang="ru-RU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b="1" dirty="0" smtClean="0"/>
              <a:t>Reports of person-to-person </a:t>
            </a:r>
            <a:r>
              <a:rPr lang="en-US" dirty="0" smtClean="0"/>
              <a:t>spread are conflicting and are generally not observed in large outbreaks.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2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pPr algn="r"/>
            <a:r>
              <a:rPr lang="en-US" sz="3600" b="1" dirty="0" smtClean="0"/>
              <a:t>Epidemiology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5448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Pseudotuberculosis</a:t>
            </a:r>
            <a:r>
              <a:rPr lang="en-US" dirty="0" smtClean="0"/>
              <a:t> </a:t>
            </a:r>
            <a:r>
              <a:rPr lang="en-US" dirty="0"/>
              <a:t>is wide-spread in nature.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Rodents</a:t>
            </a:r>
            <a:r>
              <a:rPr lang="en-US" dirty="0" smtClean="0"/>
              <a:t> </a:t>
            </a:r>
            <a:r>
              <a:rPr lang="en-US" dirty="0"/>
              <a:t>are the most important source of infection.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epizootics among them frequently.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Besides</a:t>
            </a:r>
            <a:r>
              <a:rPr lang="en-US" dirty="0"/>
              <a:t>, the cases of the disease occur among domestic animals (dogs, cats, great and small cattle).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Soil </a:t>
            </a:r>
            <a:r>
              <a:rPr lang="en-US" dirty="0"/>
              <a:t>plays a leading part in preservation of </a:t>
            </a:r>
            <a:r>
              <a:rPr lang="en-US" i="1" dirty="0"/>
              <a:t>Y. pseudotuberculosis </a:t>
            </a:r>
            <a:r>
              <a:rPr lang="en-US" dirty="0"/>
              <a:t>as species.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sick human is not a source of infection.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/>
              <a:t>Epidemiology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principal route of </a:t>
            </a:r>
            <a:r>
              <a:rPr lang="en-US" b="1" dirty="0" smtClean="0"/>
              <a:t>Pseudotuberculosis</a:t>
            </a:r>
            <a:r>
              <a:rPr lang="en-US" dirty="0" smtClean="0"/>
              <a:t> is </a:t>
            </a:r>
            <a:r>
              <a:rPr lang="en-US" b="1" dirty="0" smtClean="0"/>
              <a:t>oral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factors of transmission are</a:t>
            </a:r>
            <a:r>
              <a:rPr lang="ru-RU" dirty="0" smtClean="0"/>
              <a:t>:</a:t>
            </a:r>
          </a:p>
          <a:p>
            <a:r>
              <a:rPr lang="en-US" dirty="0" smtClean="0"/>
              <a:t> food and water, contaminated by rodents. </a:t>
            </a:r>
            <a:endParaRPr lang="ru-RU" dirty="0" smtClean="0"/>
          </a:p>
          <a:p>
            <a:r>
              <a:rPr lang="en-US" dirty="0" smtClean="0"/>
              <a:t>Vegetables, used without thermal treatment, are the most important source in transmitting the pathogen.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12725"/>
            <a:ext cx="10515600" cy="765175"/>
          </a:xfrm>
        </p:spPr>
        <p:txBody>
          <a:bodyPr/>
          <a:lstStyle/>
          <a:p>
            <a:pPr algn="r"/>
            <a:r>
              <a:rPr lang="en-US" sz="3600" b="1" dirty="0" smtClean="0"/>
              <a:t>Pathophysiology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0900"/>
            <a:ext cx="10515600" cy="57023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/>
              <a:t>alimentary tract </a:t>
            </a:r>
            <a:r>
              <a:rPr lang="en-US" dirty="0" smtClean="0"/>
              <a:t>is the portal of entry in most cases of</a:t>
            </a:r>
            <a:r>
              <a:rPr lang="en-US" b="1" dirty="0" smtClean="0"/>
              <a:t> Intestinal </a:t>
            </a:r>
            <a:r>
              <a:rPr lang="en-US" b="1" dirty="0" err="1" smtClean="0"/>
              <a:t>yersiniasis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As a foodborne pathogen, </a:t>
            </a:r>
            <a:r>
              <a:rPr lang="en-US" i="1" dirty="0" smtClean="0"/>
              <a:t>Y. enterocolitica </a:t>
            </a:r>
            <a:r>
              <a:rPr lang="en-US" dirty="0" smtClean="0"/>
              <a:t>can efficiently colonize and induce disease in the </a:t>
            </a:r>
            <a:r>
              <a:rPr lang="en-US" b="1" dirty="0" smtClean="0"/>
              <a:t>small intestine</a:t>
            </a:r>
            <a:r>
              <a:rPr lang="en-US" dirty="0" smtClean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Following ingestion, the bacteria colonize the lumen and invade the epithelial lining of the small intestine, resulting in the colonization of the underlying lymphoid tissues (Peyer patches).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A direct lymphatic link between the Peyer patches and mesenteric lymph nodes may result in bacterial dissemination to these sites, resulting in mesenteric lymphadenitis or systemic infection.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7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2333</Words>
  <Application>Microsoft Office PowerPoint</Application>
  <PresentationFormat>Произвольный</PresentationFormat>
  <Paragraphs>315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INTESTINAL YERSINIASIS and PSEUDOTUBERCULOSIS </vt:lpstr>
      <vt:lpstr>definition</vt:lpstr>
      <vt:lpstr>Etiology</vt:lpstr>
      <vt:lpstr>Etiology</vt:lpstr>
      <vt:lpstr>Epidemiology</vt:lpstr>
      <vt:lpstr>Epidemiology</vt:lpstr>
      <vt:lpstr>Epidemiology</vt:lpstr>
      <vt:lpstr>Epidemiology</vt:lpstr>
      <vt:lpstr>Pathophysiology</vt:lpstr>
      <vt:lpstr>Pathophysiology</vt:lpstr>
      <vt:lpstr>Pathogenesis </vt:lpstr>
      <vt:lpstr>Pathogenesis</vt:lpstr>
      <vt:lpstr>Pathogenesis</vt:lpstr>
      <vt:lpstr>Intestinal yersiniasis                             Clinical features</vt:lpstr>
      <vt:lpstr>Intestinal yersiniasis                               Clinical features</vt:lpstr>
      <vt:lpstr>Intestinal yersiniasis                         Clinical features</vt:lpstr>
      <vt:lpstr>Differential diagnosis of Intestinal yersiniasis </vt:lpstr>
      <vt:lpstr>Pseudotuberculosis                 Clinical features</vt:lpstr>
      <vt:lpstr>Pseudotuberculosis                 Clinical features</vt:lpstr>
      <vt:lpstr>Rash</vt:lpstr>
      <vt:lpstr>Pseudotuberculosis         Clinical features</vt:lpstr>
      <vt:lpstr>Rash</vt:lpstr>
      <vt:lpstr>Pseudotuberculosis                 Clinical features</vt:lpstr>
      <vt:lpstr>Pseudotuberculosis                 Clinical features</vt:lpstr>
      <vt:lpstr>Pseudotuberculosis                 Clinical features</vt:lpstr>
      <vt:lpstr>Pseudotuberculosis                 Clinical features</vt:lpstr>
      <vt:lpstr>Differential diagnosis of Pseudotuberculosis </vt:lpstr>
      <vt:lpstr>Diagnosis </vt:lpstr>
      <vt:lpstr>Diagnosis </vt:lpstr>
      <vt:lpstr>Diagnosis </vt:lpstr>
      <vt:lpstr>Treatment of Intestinal yersiniasis </vt:lpstr>
      <vt:lpstr>Treatment of Intestinal yersiniasis </vt:lpstr>
      <vt:lpstr>Treatment of Intestinal yersiniasis </vt:lpstr>
      <vt:lpstr>Treatment of Pseudotuberculosis </vt:lpstr>
      <vt:lpstr>Prevention </vt:lpstr>
      <vt:lpstr>Anti-epidemic measures in an epidemic focus of the diseases </vt:lpstr>
      <vt:lpstr>Anti-epidemic measures in an epidemic focus of the diseases </vt:lpstr>
      <vt:lpstr>Anti-epidemic measures in an epidemic focus of the diseases </vt:lpstr>
      <vt:lpstr>Anti-epidemic measures in an epidemic focus of the diseases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YERSINIASIS and PSEUDOTUBERCULOSIS</dc:title>
  <dc:creator>EIBn-Kafedra</dc:creator>
  <cp:lastModifiedBy>Светлана</cp:lastModifiedBy>
  <cp:revision>38</cp:revision>
  <dcterms:created xsi:type="dcterms:W3CDTF">2017-12-05T05:12:46Z</dcterms:created>
  <dcterms:modified xsi:type="dcterms:W3CDTF">2020-03-19T07:19:58Z</dcterms:modified>
</cp:coreProperties>
</file>